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16"/>
  </p:notesMasterIdLst>
  <p:sldIdLst>
    <p:sldId id="256" r:id="rId2"/>
    <p:sldId id="258" r:id="rId3"/>
    <p:sldId id="259" r:id="rId4"/>
    <p:sldId id="260" r:id="rId5"/>
    <p:sldId id="265" r:id="rId6"/>
    <p:sldId id="262" r:id="rId7"/>
    <p:sldId id="264" r:id="rId8"/>
    <p:sldId id="263" r:id="rId9"/>
    <p:sldId id="266" r:id="rId10"/>
    <p:sldId id="267" r:id="rId11"/>
    <p:sldId id="268" r:id="rId12"/>
    <p:sldId id="270" r:id="rId13"/>
    <p:sldId id="269"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530" autoAdjust="0"/>
  </p:normalViewPr>
  <p:slideViewPr>
    <p:cSldViewPr snapToGrid="0">
      <p:cViewPr>
        <p:scale>
          <a:sx n="76" d="100"/>
          <a:sy n="76" d="100"/>
        </p:scale>
        <p:origin x="-444" y="21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9151F4-0FB5-4EA1-8C76-818B3ED7A186}" type="datetimeFigureOut">
              <a:rPr lang="en-US" smtClean="0"/>
              <a:t>4/10/2018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5BF19C-7609-48B6-B32D-F2A34C68D6E3}" type="slidenum">
              <a:rPr lang="en-US" smtClean="0"/>
              <a:t>‹#›</a:t>
            </a:fld>
            <a:endParaRPr lang="en-US"/>
          </a:p>
        </p:txBody>
      </p:sp>
    </p:spTree>
    <p:extLst>
      <p:ext uri="{BB962C8B-B14F-4D97-AF65-F5344CB8AC3E}">
        <p14:creationId xmlns:p14="http://schemas.microsoft.com/office/powerpoint/2010/main" val="2561503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For the success of an organization, it has to have a well organized structure.  In the</a:t>
            </a:r>
            <a:r>
              <a:rPr lang="en-US" baseline="0" dirty="0" smtClean="0"/>
              <a:t> case of this project which is building a house, it will have a</a:t>
            </a:r>
            <a:r>
              <a:rPr lang="en-US" dirty="0" smtClean="0"/>
              <a:t> well team structure that will increase the productivity of all the project</a:t>
            </a:r>
            <a:r>
              <a:rPr lang="en-US" baseline="0" dirty="0" smtClean="0"/>
              <a:t> members</a:t>
            </a:r>
            <a:r>
              <a:rPr lang="en-US" dirty="0" smtClean="0"/>
              <a:t>. This structure is</a:t>
            </a:r>
            <a:r>
              <a:rPr lang="en-US" baseline="0" dirty="0" smtClean="0"/>
              <a:t> the divisional structure. As indicated by </a:t>
            </a:r>
            <a:r>
              <a:rPr lang="en-US" baseline="0" dirty="0" err="1" smtClean="0"/>
              <a:t>Fanteti</a:t>
            </a:r>
            <a:r>
              <a:rPr lang="en-US" baseline="0" dirty="0" smtClean="0"/>
              <a:t> et al. (2016), i</a:t>
            </a:r>
            <a:r>
              <a:rPr lang="en-US" dirty="0" smtClean="0"/>
              <a:t>mproving structure, improves the probability of a project’s success. That is, with a well organized structure, team members are able to maximize</a:t>
            </a:r>
            <a:r>
              <a:rPr lang="en-US" baseline="0" dirty="0" smtClean="0"/>
              <a:t> their potentials unlike in a non-structure team.</a:t>
            </a:r>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2</a:t>
            </a:fld>
            <a:endParaRPr lang="en-US"/>
          </a:p>
        </p:txBody>
      </p:sp>
    </p:spTree>
    <p:extLst>
      <p:ext uri="{BB962C8B-B14F-4D97-AF65-F5344CB8AC3E}">
        <p14:creationId xmlns:p14="http://schemas.microsoft.com/office/powerpoint/2010/main" val="688596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divisional structure</a:t>
            </a:r>
            <a:r>
              <a:rPr lang="en-US" baseline="0" dirty="0" smtClean="0"/>
              <a:t> will see the team members assigned different roles that would meet the different needs of the project. For example, all the individuals involved with construction materials will be assigned to the purchasing department. Basically, there will be a division of labor that will see team members with similar tasks attain a greater efficiency and a high input. Furthermore, division work is the best option since it will allow the team members assigned different tasks to pay attention on their specific responsibilities with a team leader that support major decision making.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3</a:t>
            </a:fld>
            <a:endParaRPr lang="en-US"/>
          </a:p>
        </p:txBody>
      </p:sp>
    </p:spTree>
    <p:extLst>
      <p:ext uri="{BB962C8B-B14F-4D97-AF65-F5344CB8AC3E}">
        <p14:creationId xmlns:p14="http://schemas.microsoft.com/office/powerpoint/2010/main" val="1420454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When the team first meets, the forming</a:t>
            </a:r>
            <a:r>
              <a:rPr lang="en-US" baseline="0" dirty="0" smtClean="0"/>
              <a:t> stage of team development will occur. It will involve members meeting each other personally and introducing themselves. </a:t>
            </a:r>
            <a:r>
              <a:rPr lang="en-US" dirty="0" smtClean="0"/>
              <a:t>Team members meet for interaction and formation of the team. They share information backgrounds, impressions of one another and personal experience too. The leader in at</a:t>
            </a:r>
            <a:r>
              <a:rPr lang="en-US" baseline="0" dirty="0" smtClean="0"/>
              <a:t> the forming stage will play the dominant responsibility since the roles of the team members and their responsibilities have not been cleared yet. This stage will last for a period of time as the team members start to work as a team and make efforts to understand their workmates.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4</a:t>
            </a:fld>
            <a:endParaRPr lang="en-US"/>
          </a:p>
        </p:txBody>
      </p:sp>
    </p:spTree>
    <p:extLst>
      <p:ext uri="{BB962C8B-B14F-4D97-AF65-F5344CB8AC3E}">
        <p14:creationId xmlns:p14="http://schemas.microsoft.com/office/powerpoint/2010/main" val="1116848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The second stage will be storming. At this stage, members would have known each other and therefore, they will compete with one another in an effort to achieve a status and acceptance for their ideas towards the building a house project. </a:t>
            </a:r>
            <a:r>
              <a:rPr lang="en-US" dirty="0" smtClean="0"/>
              <a:t>They challenge each other for acceptance and rank of their ideas. This</a:t>
            </a:r>
            <a:r>
              <a:rPr lang="en-US" baseline="0" dirty="0" smtClean="0"/>
              <a:t> stage will see a rise in misunderstanding of members because of their different ideas and the different working styles. They may be frustrated and unforeseen issues such as </a:t>
            </a:r>
            <a:r>
              <a:rPr lang="en-US" baseline="0" dirty="0" err="1" smtClean="0"/>
              <a:t>priject</a:t>
            </a:r>
            <a:r>
              <a:rPr lang="en-US" baseline="0" dirty="0" smtClean="0"/>
              <a:t> failure may happen if good leadership skills is not applied. </a:t>
            </a:r>
            <a:endParaRPr lang="en-US" dirty="0" smtClean="0"/>
          </a:p>
          <a:p>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5</a:t>
            </a:fld>
            <a:endParaRPr lang="en-US"/>
          </a:p>
        </p:txBody>
      </p:sp>
    </p:spTree>
    <p:extLst>
      <p:ext uri="{BB962C8B-B14F-4D97-AF65-F5344CB8AC3E}">
        <p14:creationId xmlns:p14="http://schemas.microsoft.com/office/powerpoint/2010/main" val="2186882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the norming stage, group members have cohered. Team members have acknowledged their talent</a:t>
            </a:r>
            <a:r>
              <a:rPr lang="en-US" baseline="0" dirty="0" smtClean="0"/>
              <a:t> and they all work</a:t>
            </a:r>
            <a:r>
              <a:rPr lang="en-US" dirty="0" smtClean="0"/>
              <a:t> towards a common goal. Members are flexible, interdependent and have mutual trust. Team members will socialize together</a:t>
            </a:r>
            <a:r>
              <a:rPr lang="en-US" baseline="0" dirty="0" smtClean="0"/>
              <a:t> and will be able to ask for help from each other as the offer constructive feedback. As indicated by Woodcock (2017), team members develop a strong commitment to the team objectives. Therefore, at this stage, this project anticipates to see good progress. </a:t>
            </a:r>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6</a:t>
            </a:fld>
            <a:endParaRPr lang="en-US"/>
          </a:p>
        </p:txBody>
      </p:sp>
    </p:spTree>
    <p:extLst>
      <p:ext uri="{BB962C8B-B14F-4D97-AF65-F5344CB8AC3E}">
        <p14:creationId xmlns:p14="http://schemas.microsoft.com/office/powerpoint/2010/main" val="2503081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the</a:t>
            </a:r>
            <a:r>
              <a:rPr lang="en-US" baseline="0" dirty="0" smtClean="0"/>
              <a:t> performing stage, the t</a:t>
            </a:r>
            <a:r>
              <a:rPr lang="en-US" dirty="0" smtClean="0"/>
              <a:t>eam is able to work with minimal supervision. Duties are delegated by the group leader</a:t>
            </a:r>
            <a:r>
              <a:rPr lang="en-US" baseline="0" dirty="0" smtClean="0"/>
              <a:t> and the m</a:t>
            </a:r>
            <a:r>
              <a:rPr lang="en-US" dirty="0" smtClean="0"/>
              <a:t>utual understanding among team members ensure smooth flow of work.</a:t>
            </a:r>
            <a:r>
              <a:rPr lang="en-US" baseline="0" dirty="0" smtClean="0"/>
              <a:t> </a:t>
            </a:r>
            <a:r>
              <a:rPr lang="en-US" dirty="0" smtClean="0"/>
              <a:t>All the features enable top performance in fourth stage. The project</a:t>
            </a:r>
            <a:r>
              <a:rPr lang="en-US" baseline="0" dirty="0" smtClean="0"/>
              <a:t> leader will delegate much of the work and concentrate on advancing team members.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7</a:t>
            </a:fld>
            <a:endParaRPr lang="en-US"/>
          </a:p>
        </p:txBody>
      </p:sp>
    </p:spTree>
    <p:extLst>
      <p:ext uri="{BB962C8B-B14F-4D97-AF65-F5344CB8AC3E}">
        <p14:creationId xmlns:p14="http://schemas.microsoft.com/office/powerpoint/2010/main" val="1390376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After accomplishment of team’s goals, it moves to adjourning stage.</a:t>
            </a:r>
            <a:r>
              <a:rPr lang="en-US" baseline="0" dirty="0" smtClean="0"/>
              <a:t> </a:t>
            </a:r>
            <a:r>
              <a:rPr lang="en-US" dirty="0" smtClean="0"/>
              <a:t>Permanent groups may work for a long time before reaching this stage. For this project, it is anticipated to take 3 years.  </a:t>
            </a:r>
            <a:r>
              <a:rPr lang="en-US" baseline="0" dirty="0" smtClean="0"/>
              <a:t>At the end of the 3 years, i</a:t>
            </a:r>
            <a:r>
              <a:rPr lang="en-US" dirty="0" smtClean="0"/>
              <a:t>t will</a:t>
            </a:r>
            <a:r>
              <a:rPr lang="en-US" baseline="0" dirty="0" smtClean="0"/>
              <a:t> be</a:t>
            </a:r>
            <a:r>
              <a:rPr lang="en-US" dirty="0" smtClean="0"/>
              <a:t> a time to celebrate the groups accomplishments of having successfully constructed a house.</a:t>
            </a:r>
            <a:r>
              <a:rPr lang="en-US" baseline="0" dirty="0" smtClean="0"/>
              <a:t> </a:t>
            </a:r>
            <a:r>
              <a:rPr lang="en-US" dirty="0" smtClean="0"/>
              <a:t>Members may feel uncertain or insecure about their future. However, this stage is inevitable.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8</a:t>
            </a:fld>
            <a:endParaRPr lang="en-US"/>
          </a:p>
        </p:txBody>
      </p:sp>
    </p:spTree>
    <p:extLst>
      <p:ext uri="{BB962C8B-B14F-4D97-AF65-F5344CB8AC3E}">
        <p14:creationId xmlns:p14="http://schemas.microsoft.com/office/powerpoint/2010/main" val="2779679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	The initial</a:t>
            </a:r>
            <a:r>
              <a:rPr lang="en-US" baseline="0" dirty="0" smtClean="0"/>
              <a:t> phase</a:t>
            </a:r>
            <a:r>
              <a:rPr lang="en-US" dirty="0" smtClean="0"/>
              <a:t> is the first stage of life cycle.</a:t>
            </a:r>
            <a:r>
              <a:rPr lang="en-US" baseline="0" dirty="0" smtClean="0"/>
              <a:t> It is where the d</a:t>
            </a:r>
            <a:r>
              <a:rPr lang="en-US" dirty="0" smtClean="0"/>
              <a:t>efinition of the project’s scope, and objectives is done for each member to understand.</a:t>
            </a:r>
            <a:r>
              <a:rPr lang="en-US" baseline="0" dirty="0" smtClean="0"/>
              <a:t> </a:t>
            </a:r>
            <a:r>
              <a:rPr lang="en-US" dirty="0" smtClean="0"/>
              <a:t>The feasibility of the project is determined at this phase</a:t>
            </a:r>
            <a:r>
              <a:rPr lang="en-US" baseline="0" dirty="0" smtClean="0"/>
              <a:t> and t</a:t>
            </a:r>
            <a:r>
              <a:rPr lang="en-US" dirty="0" smtClean="0"/>
              <a:t>hose involved in the project are listed and the results to be expected outlined. </a:t>
            </a:r>
          </a:p>
          <a:p>
            <a:pPr lvl="1"/>
            <a:r>
              <a:rPr lang="en-US" dirty="0" smtClean="0"/>
              <a:t>	The planning phase</a:t>
            </a:r>
            <a:r>
              <a:rPr lang="en-US" baseline="0" dirty="0" smtClean="0"/>
              <a:t> is where </a:t>
            </a:r>
            <a:r>
              <a:rPr lang="en-US" dirty="0" smtClean="0"/>
              <a:t>the team will identify all the work to be done. There will be the development of a project plan, the</a:t>
            </a:r>
            <a:r>
              <a:rPr lang="en-US" baseline="0" dirty="0" smtClean="0"/>
              <a:t> resource plan, the financial plan, acceptance plan as well as the creation of both the communication and procurement plan of all the building materials, machinery and labor (</a:t>
            </a:r>
            <a:r>
              <a:rPr lang="en-US" dirty="0" err="1" smtClean="0"/>
              <a:t>Kerzner</a:t>
            </a:r>
            <a:r>
              <a:rPr lang="en-US" baseline="0" dirty="0" smtClean="0"/>
              <a:t> </a:t>
            </a:r>
            <a:r>
              <a:rPr lang="en-US" dirty="0" smtClean="0"/>
              <a:t>&amp; </a:t>
            </a:r>
            <a:r>
              <a:rPr lang="en-US" dirty="0" err="1" smtClean="0"/>
              <a:t>Kerzner</a:t>
            </a:r>
            <a:r>
              <a:rPr lang="en-US" dirty="0" smtClean="0"/>
              <a:t>, 2017)</a:t>
            </a:r>
            <a:r>
              <a:rPr lang="en-US" baseline="0" dirty="0" smtClean="0"/>
              <a:t>. Furthermore, all the process of contract supplies such as tenders, statement of work, supplier contract and phase review will be undertaken to make sure that the construction meets all the legal requirements. </a:t>
            </a:r>
            <a:endParaRPr lang="en-US" dirty="0" smtClean="0"/>
          </a:p>
          <a:p>
            <a:pPr lvl="1"/>
            <a:endParaRPr lang="en-US" dirty="0" smtClean="0"/>
          </a:p>
          <a:p>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10</a:t>
            </a:fld>
            <a:endParaRPr lang="en-US"/>
          </a:p>
        </p:txBody>
      </p:sp>
    </p:spTree>
    <p:extLst>
      <p:ext uri="{BB962C8B-B14F-4D97-AF65-F5344CB8AC3E}">
        <p14:creationId xmlns:p14="http://schemas.microsoft.com/office/powerpoint/2010/main" val="1735848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	The implemented phase</a:t>
            </a:r>
            <a:r>
              <a:rPr lang="en-US" baseline="0" dirty="0" smtClean="0"/>
              <a:t> is where t</a:t>
            </a:r>
            <a:r>
              <a:rPr lang="en-US" dirty="0" smtClean="0"/>
              <a:t>he building project will</a:t>
            </a:r>
            <a:r>
              <a:rPr lang="en-US" baseline="0" dirty="0" smtClean="0"/>
              <a:t> be</a:t>
            </a:r>
            <a:r>
              <a:rPr lang="en-US" dirty="0" smtClean="0"/>
              <a:t> put on ground and work on project performed. All the deliverables will be built at this stage focusing on time management, cost and quality management as well as change,</a:t>
            </a:r>
            <a:r>
              <a:rPr lang="en-US" baseline="0" dirty="0" smtClean="0"/>
              <a:t> risk, issue and procurement management. </a:t>
            </a:r>
            <a:endParaRPr lang="en-US" dirty="0" smtClean="0"/>
          </a:p>
          <a:p>
            <a:pPr marL="0" indent="0">
              <a:buNone/>
            </a:pPr>
            <a:endParaRPr lang="en-US" dirty="0" smtClean="0"/>
          </a:p>
          <a:p>
            <a:pPr marL="0" indent="0">
              <a:buNone/>
            </a:pPr>
            <a:r>
              <a:rPr lang="en-US" dirty="0" smtClean="0"/>
              <a:t>	The closing phase</a:t>
            </a:r>
            <a:r>
              <a:rPr lang="en-US" baseline="0" dirty="0" smtClean="0"/>
              <a:t> will be </a:t>
            </a:r>
            <a:r>
              <a:rPr lang="en-US" dirty="0" smtClean="0"/>
              <a:t>the last stage and emphasis will</a:t>
            </a:r>
            <a:r>
              <a:rPr lang="en-US" baseline="0" dirty="0" smtClean="0"/>
              <a:t> be</a:t>
            </a:r>
            <a:r>
              <a:rPr lang="en-US" dirty="0" smtClean="0"/>
              <a:t> done on the final deliverable products,</a:t>
            </a:r>
            <a:r>
              <a:rPr lang="en-US" baseline="0" dirty="0" smtClean="0"/>
              <a:t> which is the house. The construction ill be closed after the house is completed and the all the stakeholders informed. This will allow the team members to evaluate and document the project and note down any mistakes and successes that will enable them to build a stronger process for successful groups in future (</a:t>
            </a:r>
            <a:r>
              <a:rPr lang="en-US" dirty="0" err="1" smtClean="0"/>
              <a:t>Kerzner</a:t>
            </a:r>
            <a:r>
              <a:rPr lang="en-US" baseline="0" dirty="0" smtClean="0"/>
              <a:t> </a:t>
            </a:r>
            <a:r>
              <a:rPr lang="en-US" dirty="0" smtClean="0"/>
              <a:t>&amp; </a:t>
            </a:r>
            <a:r>
              <a:rPr lang="en-US" dirty="0" err="1" smtClean="0"/>
              <a:t>Kerzner</a:t>
            </a:r>
            <a:r>
              <a:rPr lang="en-US" dirty="0" smtClean="0"/>
              <a:t>, 2017)</a:t>
            </a:r>
            <a:r>
              <a:rPr lang="en-US" baseline="0" dirty="0" smtClean="0"/>
              <a:t>. </a:t>
            </a:r>
          </a:p>
          <a:p>
            <a:pPr marL="0" indent="0">
              <a:buNone/>
            </a:pPr>
            <a:r>
              <a:rPr lang="en-US" baseline="0" dirty="0" smtClean="0"/>
              <a:t>	The implementation stage needs a participative leader who is willing to cooperate and influence the team members in a positive way. Also, the leader should be able to make decisions, balance work and enhance team synergy. A transformational leader at this stage will be the most desirable as he or she will be in a position to inspire the team by creating a surrounding of intellectual stimulation. The final phase of the project which is the closure requires an administrator, in this case a transactional leader. Typically, the leadership involved in the project is mixed leadership. </a:t>
            </a:r>
            <a:endParaRPr lang="en-US" dirty="0" smtClean="0"/>
          </a:p>
          <a:p>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11</a:t>
            </a:fld>
            <a:endParaRPr lang="en-US"/>
          </a:p>
        </p:txBody>
      </p:sp>
    </p:spTree>
    <p:extLst>
      <p:ext uri="{BB962C8B-B14F-4D97-AF65-F5344CB8AC3E}">
        <p14:creationId xmlns:p14="http://schemas.microsoft.com/office/powerpoint/2010/main" val="2497130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the initiation stage,</a:t>
            </a:r>
            <a:r>
              <a:rPr lang="en-US" baseline="0" dirty="0" smtClean="0"/>
              <a:t> the project will require a leader with a sense of vision who has a bigger picture in mind. This stage will need a visionary leader who creates a future, empower team member and looks forward to expand his or her capabilities as well as that of the team. The planning phase on the other hand will needs a servant leader. This is a leader who is able to share authority while at the same time prioritizing the needs of the team and encouraging hem to participate in decision making. This phase requires a servant leader who will listen, analyze the information and align it to the project objectives. </a:t>
            </a:r>
          </a:p>
          <a:p>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12</a:t>
            </a:fld>
            <a:endParaRPr lang="en-US"/>
          </a:p>
        </p:txBody>
      </p:sp>
    </p:spTree>
    <p:extLst>
      <p:ext uri="{BB962C8B-B14F-4D97-AF65-F5344CB8AC3E}">
        <p14:creationId xmlns:p14="http://schemas.microsoft.com/office/powerpoint/2010/main" val="1920398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	Internal project management is when employees of the company perform supervision of the project. On the contrary, external management can be applied</a:t>
            </a:r>
            <a:r>
              <a:rPr lang="en-US" baseline="0" dirty="0" smtClean="0"/>
              <a:t> and t</a:t>
            </a:r>
            <a:r>
              <a:rPr lang="en-US" dirty="0" smtClean="0"/>
              <a:t>his is where people are hired from outside the company to accomplish organization’s goals. </a:t>
            </a:r>
          </a:p>
          <a:p>
            <a:r>
              <a:rPr lang="en-US" dirty="0" smtClean="0"/>
              <a:t>In the case of this building project, internal role of the project leader will</a:t>
            </a:r>
            <a:r>
              <a:rPr lang="en-US" baseline="0" dirty="0" smtClean="0"/>
              <a:t> be applied in the areas of convincing team members on undertaking their responsibilities as well as employ reactive method when handling problems in the project life cycle. On the other hand, external project leadership will be responsible for seeking human skills among team member and the management of team members.</a:t>
            </a:r>
            <a:endParaRPr lang="en-US" dirty="0"/>
          </a:p>
        </p:txBody>
      </p:sp>
      <p:sp>
        <p:nvSpPr>
          <p:cNvPr id="4" name="Slide Number Placeholder 3"/>
          <p:cNvSpPr>
            <a:spLocks noGrp="1"/>
          </p:cNvSpPr>
          <p:nvPr>
            <p:ph type="sldNum" sz="quarter" idx="10"/>
          </p:nvPr>
        </p:nvSpPr>
        <p:spPr/>
        <p:txBody>
          <a:bodyPr/>
          <a:lstStyle/>
          <a:p>
            <a:fld id="{515BF19C-7609-48B6-B32D-F2A34C68D6E3}" type="slidenum">
              <a:rPr lang="en-US" smtClean="0"/>
              <a:t>13</a:t>
            </a:fld>
            <a:endParaRPr lang="en-US"/>
          </a:p>
        </p:txBody>
      </p:sp>
    </p:spTree>
    <p:extLst>
      <p:ext uri="{BB962C8B-B14F-4D97-AF65-F5344CB8AC3E}">
        <p14:creationId xmlns:p14="http://schemas.microsoft.com/office/powerpoint/2010/main" val="3394825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D27EF64-050A-4FDD-8E05-E63FC7E9BBCB}"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1967414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27EF64-050A-4FDD-8E05-E63FC7E9BBCB}"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2845512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27EF64-050A-4FDD-8E05-E63FC7E9BBCB}"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3766288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D27EF64-050A-4FDD-8E05-E63FC7E9BBCB}"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1238766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D27EF64-050A-4FDD-8E05-E63FC7E9BBCB}" type="datetimeFigureOut">
              <a:rPr lang="en-US" smtClean="0"/>
              <a:t>4/10/2018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348569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D27EF64-050A-4FDD-8E05-E63FC7E9BBCB}"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2178088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27EF64-050A-4FDD-8E05-E63FC7E9BBCB}" type="datetimeFigureOut">
              <a:rPr lang="en-US" smtClean="0"/>
              <a:t>4/10/2018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383039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27EF64-050A-4FDD-8E05-E63FC7E9BBCB}"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1079963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657B3-C3A1-4E7B-82B9-9D1787F6FC2B}" type="slidenum">
              <a:rPr lang="en-US" smtClean="0"/>
              <a:t>‹#›</a:t>
            </a:fld>
            <a:endParaRPr lang="en-US"/>
          </a:p>
        </p:txBody>
      </p:sp>
      <p:sp>
        <p:nvSpPr>
          <p:cNvPr id="5" name="Date Placeholder 4"/>
          <p:cNvSpPr>
            <a:spLocks noGrp="1"/>
          </p:cNvSpPr>
          <p:nvPr>
            <p:ph type="dt" sz="half" idx="10"/>
          </p:nvPr>
        </p:nvSpPr>
        <p:spPr/>
        <p:txBody>
          <a:bodyPr/>
          <a:lstStyle/>
          <a:p>
            <a:fld id="{FD27EF64-050A-4FDD-8E05-E63FC7E9BBCB}" type="datetimeFigureOut">
              <a:rPr lang="en-US" smtClean="0"/>
              <a:t>4/10/2018</a:t>
            </a:fld>
            <a:endParaRPr lang="en-US"/>
          </a:p>
        </p:txBody>
      </p:sp>
    </p:spTree>
    <p:extLst>
      <p:ext uri="{BB962C8B-B14F-4D97-AF65-F5344CB8AC3E}">
        <p14:creationId xmlns:p14="http://schemas.microsoft.com/office/powerpoint/2010/main" val="3136084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27EF64-050A-4FDD-8E05-E63FC7E9BBCB}"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3335086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27EF64-050A-4FDD-8E05-E63FC7E9BBCB}"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657B3-C3A1-4E7B-82B9-9D1787F6FC2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6550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27EF64-050A-4FDD-8E05-E63FC7E9BBCB}"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1262244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27EF64-050A-4FDD-8E05-E63FC7E9BBCB}"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657B3-C3A1-4E7B-82B9-9D1787F6FC2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0351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27EF64-050A-4FDD-8E05-E63FC7E9BBCB}"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3528820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27EF64-050A-4FDD-8E05-E63FC7E9BBCB}"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2850686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27EF64-050A-4FDD-8E05-E63FC7E9BBCB}"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657B3-C3A1-4E7B-82B9-9D1787F6FC2B}" type="slidenum">
              <a:rPr lang="en-US" smtClean="0"/>
              <a:t>‹#›</a:t>
            </a:fld>
            <a:endParaRPr lang="en-US"/>
          </a:p>
        </p:txBody>
      </p:sp>
    </p:spTree>
    <p:extLst>
      <p:ext uri="{BB962C8B-B14F-4D97-AF65-F5344CB8AC3E}">
        <p14:creationId xmlns:p14="http://schemas.microsoft.com/office/powerpoint/2010/main" val="23258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D27EF64-050A-4FDD-8E05-E63FC7E9BBCB}" type="datetimeFigureOut">
              <a:rPr lang="en-US" smtClean="0"/>
              <a:t>4/10/2018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A2657B3-C3A1-4E7B-82B9-9D1787F6FC2B}" type="slidenum">
              <a:rPr lang="en-US" smtClean="0"/>
              <a:t>‹#›</a:t>
            </a:fld>
            <a:endParaRPr lang="en-US"/>
          </a:p>
        </p:txBody>
      </p:sp>
    </p:spTree>
    <p:extLst>
      <p:ext uri="{BB962C8B-B14F-4D97-AF65-F5344CB8AC3E}">
        <p14:creationId xmlns:p14="http://schemas.microsoft.com/office/powerpoint/2010/main" val="1015527747"/>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BUILDING</a:t>
            </a:r>
            <a:endParaRPr lang="en-US" dirty="0"/>
          </a:p>
        </p:txBody>
      </p:sp>
      <p:sp>
        <p:nvSpPr>
          <p:cNvPr id="3" name="Subtitle 2"/>
          <p:cNvSpPr>
            <a:spLocks noGrp="1"/>
          </p:cNvSpPr>
          <p:nvPr>
            <p:ph type="subTitle" idx="1"/>
          </p:nvPr>
        </p:nvSpPr>
        <p:spPr/>
        <p:txBody>
          <a:bodyPr>
            <a:normAutofit/>
          </a:bodyPr>
          <a:lstStyle/>
          <a:p>
            <a:r>
              <a:rPr lang="en-US" sz="4400" dirty="0">
                <a:solidFill>
                  <a:schemeClr val="accent1"/>
                </a:solidFill>
              </a:rPr>
              <a:t>A HOUSE</a:t>
            </a:r>
            <a:endParaRPr lang="en-US" sz="4400" dirty="0">
              <a:solidFill>
                <a:schemeClr val="accent1"/>
              </a:solidFill>
            </a:endParaRPr>
          </a:p>
        </p:txBody>
      </p:sp>
    </p:spTree>
    <p:extLst>
      <p:ext uri="{BB962C8B-B14F-4D97-AF65-F5344CB8AC3E}">
        <p14:creationId xmlns:p14="http://schemas.microsoft.com/office/powerpoint/2010/main" val="3715200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Fundamental of Team </a:t>
            </a:r>
            <a:r>
              <a:rPr lang="en-US" dirty="0" smtClean="0"/>
              <a:t>Structure </a:t>
            </a:r>
            <a:endParaRPr lang="en-US" dirty="0"/>
          </a:p>
        </p:txBody>
      </p:sp>
      <p:sp>
        <p:nvSpPr>
          <p:cNvPr id="5" name="Content Placeholder 4"/>
          <p:cNvSpPr>
            <a:spLocks noGrp="1"/>
          </p:cNvSpPr>
          <p:nvPr>
            <p:ph idx="1"/>
          </p:nvPr>
        </p:nvSpPr>
        <p:spPr/>
        <p:txBody>
          <a:bodyPr>
            <a:normAutofit/>
          </a:bodyPr>
          <a:lstStyle/>
          <a:p>
            <a:pPr>
              <a:buFont typeface="Wingdings" pitchFamily="2" charset="2"/>
              <a:buChar char="v"/>
            </a:pPr>
            <a:r>
              <a:rPr lang="en-US" sz="2800" dirty="0" smtClean="0"/>
              <a:t>Thi</a:t>
            </a:r>
            <a:r>
              <a:rPr lang="en-US" sz="2800" dirty="0" smtClean="0"/>
              <a:t>s project is for building a house.</a:t>
            </a:r>
          </a:p>
          <a:p>
            <a:pPr>
              <a:buFont typeface="Wingdings" pitchFamily="2" charset="2"/>
              <a:buChar char="v"/>
            </a:pPr>
            <a:r>
              <a:rPr lang="en-US" sz="2800" dirty="0" smtClean="0"/>
              <a:t>Project success requires a well organized structure.</a:t>
            </a:r>
          </a:p>
          <a:p>
            <a:pPr>
              <a:buFont typeface="Wingdings" pitchFamily="2" charset="2"/>
              <a:buChar char="v"/>
            </a:pPr>
            <a:r>
              <a:rPr lang="en-US" sz="2800" dirty="0" smtClean="0"/>
              <a:t>Team structure equals increased productivity.</a:t>
            </a:r>
          </a:p>
        </p:txBody>
      </p:sp>
    </p:spTree>
    <p:extLst>
      <p:ext uri="{BB962C8B-B14F-4D97-AF65-F5344CB8AC3E}">
        <p14:creationId xmlns:p14="http://schemas.microsoft.com/office/powerpoint/2010/main" val="2895498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Fundamental of Team Structure  </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v"/>
            </a:pPr>
            <a:r>
              <a:rPr lang="en-US" sz="2800" dirty="0"/>
              <a:t>Project success is determined by the team structure.</a:t>
            </a:r>
          </a:p>
          <a:p>
            <a:pPr>
              <a:buFont typeface="Wingdings" pitchFamily="2" charset="2"/>
              <a:buChar char="v"/>
            </a:pPr>
            <a:r>
              <a:rPr lang="en-US" sz="2800" dirty="0"/>
              <a:t>The team structure for this project involves divisional structure.</a:t>
            </a:r>
          </a:p>
          <a:p>
            <a:pPr>
              <a:buFont typeface="Wingdings" pitchFamily="2" charset="2"/>
              <a:buChar char="v"/>
            </a:pPr>
            <a:r>
              <a:rPr lang="en-US" sz="2800" dirty="0"/>
              <a:t>Team members will be grouped based on their role in the project. </a:t>
            </a:r>
          </a:p>
          <a:p>
            <a:endParaRPr lang="en-US" sz="2800" dirty="0"/>
          </a:p>
        </p:txBody>
      </p:sp>
    </p:spTree>
    <p:extLst>
      <p:ext uri="{BB962C8B-B14F-4D97-AF65-F5344CB8AC3E}">
        <p14:creationId xmlns:p14="http://schemas.microsoft.com/office/powerpoint/2010/main" val="421540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Model of Team Development</a:t>
            </a:r>
            <a:endParaRPr lang="en-US" dirty="0"/>
          </a:p>
        </p:txBody>
      </p:sp>
      <p:sp>
        <p:nvSpPr>
          <p:cNvPr id="3" name="Content Placeholder 2"/>
          <p:cNvSpPr>
            <a:spLocks noGrp="1"/>
          </p:cNvSpPr>
          <p:nvPr>
            <p:ph idx="1"/>
          </p:nvPr>
        </p:nvSpPr>
        <p:spPr/>
        <p:txBody>
          <a:bodyPr/>
          <a:lstStyle/>
          <a:p>
            <a:pPr marL="0" indent="0">
              <a:buNone/>
            </a:pPr>
            <a:r>
              <a:rPr lang="en-US" dirty="0"/>
              <a:t>There are five stage of team </a:t>
            </a:r>
            <a:r>
              <a:rPr lang="en-US" dirty="0" smtClean="0"/>
              <a:t>development. These stages will be critical in the team development of this project. They include:</a:t>
            </a:r>
            <a:endParaRPr lang="en-US" dirty="0"/>
          </a:p>
          <a:p>
            <a:pPr>
              <a:buFont typeface="Wingdings" pitchFamily="2" charset="2"/>
              <a:buChar char="v"/>
            </a:pPr>
            <a:endParaRPr lang="en-US" dirty="0"/>
          </a:p>
          <a:p>
            <a:pPr>
              <a:buFont typeface="Wingdings" pitchFamily="2" charset="2"/>
              <a:buChar char="v"/>
            </a:pPr>
            <a:r>
              <a:rPr lang="en-US" dirty="0"/>
              <a:t>Forming</a:t>
            </a:r>
          </a:p>
          <a:p>
            <a:pPr lvl="1">
              <a:buFont typeface="Wingdings" pitchFamily="2" charset="2"/>
              <a:buChar char="§"/>
            </a:pPr>
            <a:r>
              <a:rPr lang="en-US" dirty="0"/>
              <a:t>It is he first stage of team development.</a:t>
            </a:r>
          </a:p>
          <a:p>
            <a:pPr lvl="1">
              <a:buFont typeface="Wingdings" pitchFamily="2" charset="2"/>
              <a:buChar char="§"/>
            </a:pPr>
            <a:r>
              <a:rPr lang="en-US" dirty="0" smtClean="0"/>
              <a:t>It involves anxiousness among the project team.</a:t>
            </a:r>
          </a:p>
          <a:p>
            <a:pPr lvl="1">
              <a:buFont typeface="Wingdings" pitchFamily="2" charset="2"/>
              <a:buChar char="§"/>
            </a:pPr>
            <a:r>
              <a:rPr lang="en-US" dirty="0" smtClean="0"/>
              <a:t>The leader plays the dominant role.</a:t>
            </a:r>
          </a:p>
          <a:p>
            <a:pPr marL="0" indent="0">
              <a:buNone/>
            </a:pPr>
            <a:r>
              <a:rPr lang="en-US" dirty="0" smtClean="0"/>
              <a:t> </a:t>
            </a:r>
            <a:endParaRPr lang="en-US" dirty="0"/>
          </a:p>
          <a:p>
            <a:pPr>
              <a:buFont typeface="Wingdings" pitchFamily="2" charset="2"/>
              <a:buChar char="v"/>
            </a:pPr>
            <a:endParaRPr lang="en-US" dirty="0"/>
          </a:p>
        </p:txBody>
      </p:sp>
    </p:spTree>
    <p:extLst>
      <p:ext uri="{BB962C8B-B14F-4D97-AF65-F5344CB8AC3E}">
        <p14:creationId xmlns:p14="http://schemas.microsoft.com/office/powerpoint/2010/main" val="259146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Model of Team Development</a:t>
            </a:r>
          </a:p>
        </p:txBody>
      </p:sp>
      <p:sp>
        <p:nvSpPr>
          <p:cNvPr id="3" name="Content Placeholder 2"/>
          <p:cNvSpPr>
            <a:spLocks noGrp="1"/>
          </p:cNvSpPr>
          <p:nvPr>
            <p:ph idx="1"/>
          </p:nvPr>
        </p:nvSpPr>
        <p:spPr/>
        <p:txBody>
          <a:bodyPr/>
          <a:lstStyle/>
          <a:p>
            <a:r>
              <a:rPr lang="en-US" dirty="0" smtClean="0"/>
              <a:t>Storming</a:t>
            </a:r>
          </a:p>
          <a:p>
            <a:pPr lvl="1">
              <a:buFont typeface="Wingdings" pitchFamily="2" charset="2"/>
              <a:buChar char="§"/>
            </a:pPr>
            <a:r>
              <a:rPr lang="en-US" dirty="0" smtClean="0"/>
              <a:t>People start to push against the borders established in the first stage.</a:t>
            </a:r>
          </a:p>
          <a:p>
            <a:pPr lvl="1">
              <a:buFont typeface="Wingdings" pitchFamily="2" charset="2"/>
              <a:buChar char="§"/>
            </a:pPr>
            <a:r>
              <a:rPr lang="en-US" dirty="0" smtClean="0"/>
              <a:t>Conflicts may occur.</a:t>
            </a:r>
          </a:p>
          <a:p>
            <a:pPr lvl="1">
              <a:buFont typeface="Wingdings" pitchFamily="2" charset="2"/>
              <a:buChar char="§"/>
            </a:pPr>
            <a:r>
              <a:rPr lang="en-US" dirty="0" smtClean="0"/>
              <a:t>Frustrations may occur due to different working styles.</a:t>
            </a:r>
            <a:endParaRPr lang="en-US" dirty="0"/>
          </a:p>
        </p:txBody>
      </p:sp>
    </p:spTree>
    <p:extLst>
      <p:ext uri="{BB962C8B-B14F-4D97-AF65-F5344CB8AC3E}">
        <p14:creationId xmlns:p14="http://schemas.microsoft.com/office/powerpoint/2010/main" val="2188651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Model of Team Development</a:t>
            </a:r>
          </a:p>
        </p:txBody>
      </p:sp>
      <p:sp>
        <p:nvSpPr>
          <p:cNvPr id="3" name="Content Placeholder 2"/>
          <p:cNvSpPr>
            <a:spLocks noGrp="1"/>
          </p:cNvSpPr>
          <p:nvPr>
            <p:ph idx="1"/>
          </p:nvPr>
        </p:nvSpPr>
        <p:spPr/>
        <p:txBody>
          <a:bodyPr/>
          <a:lstStyle/>
          <a:p>
            <a:pPr>
              <a:buFont typeface="Wingdings" pitchFamily="2" charset="2"/>
              <a:buChar char="v"/>
            </a:pPr>
            <a:r>
              <a:rPr lang="en-US" dirty="0" smtClean="0"/>
              <a:t>Norming</a:t>
            </a:r>
          </a:p>
          <a:p>
            <a:pPr lvl="1">
              <a:buFont typeface="Wingdings" pitchFamily="2" charset="2"/>
              <a:buChar char="§"/>
            </a:pPr>
            <a:r>
              <a:rPr lang="en-US" dirty="0" smtClean="0"/>
              <a:t>Individuals resolve their differences.</a:t>
            </a:r>
          </a:p>
          <a:p>
            <a:pPr lvl="1">
              <a:buFont typeface="Wingdings" pitchFamily="2" charset="2"/>
              <a:buChar char="§"/>
            </a:pPr>
            <a:r>
              <a:rPr lang="en-US" dirty="0" smtClean="0"/>
              <a:t>Appreciate their colleagues capabilities.</a:t>
            </a:r>
          </a:p>
          <a:p>
            <a:pPr lvl="1">
              <a:buFont typeface="Wingdings" pitchFamily="2" charset="2"/>
              <a:buChar char="§"/>
            </a:pPr>
            <a:r>
              <a:rPr lang="en-US" dirty="0" smtClean="0"/>
              <a:t>Respect authority</a:t>
            </a:r>
            <a:endParaRPr lang="en-US" dirty="0"/>
          </a:p>
          <a:p>
            <a:pPr lvl="1"/>
            <a:endParaRPr lang="en-US" dirty="0"/>
          </a:p>
        </p:txBody>
      </p:sp>
    </p:spTree>
    <p:extLst>
      <p:ext uri="{BB962C8B-B14F-4D97-AF65-F5344CB8AC3E}">
        <p14:creationId xmlns:p14="http://schemas.microsoft.com/office/powerpoint/2010/main" val="3885100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Model of Team Development</a:t>
            </a:r>
          </a:p>
        </p:txBody>
      </p:sp>
      <p:sp>
        <p:nvSpPr>
          <p:cNvPr id="3" name="Content Placeholder 2"/>
          <p:cNvSpPr>
            <a:spLocks noGrp="1"/>
          </p:cNvSpPr>
          <p:nvPr>
            <p:ph idx="1"/>
          </p:nvPr>
        </p:nvSpPr>
        <p:spPr/>
        <p:txBody>
          <a:bodyPr/>
          <a:lstStyle/>
          <a:p>
            <a:pPr>
              <a:buFont typeface="Wingdings" pitchFamily="2" charset="2"/>
              <a:buChar char="v"/>
            </a:pPr>
            <a:r>
              <a:rPr lang="en-US" dirty="0"/>
              <a:t>Performing </a:t>
            </a:r>
          </a:p>
          <a:p>
            <a:pPr lvl="1">
              <a:buFont typeface="Wingdings" pitchFamily="2" charset="2"/>
              <a:buChar char="§"/>
            </a:pPr>
            <a:r>
              <a:rPr lang="en-US" dirty="0" smtClean="0"/>
              <a:t>Handwork leads to this stage</a:t>
            </a:r>
          </a:p>
          <a:p>
            <a:pPr lvl="1">
              <a:buFont typeface="Wingdings" pitchFamily="2" charset="2"/>
              <a:buChar char="§"/>
            </a:pPr>
            <a:r>
              <a:rPr lang="en-US" dirty="0" smtClean="0"/>
              <a:t>The chosen structure which is the divisional structure determines the process at this stage.</a:t>
            </a:r>
          </a:p>
          <a:p>
            <a:pPr lvl="1">
              <a:buFont typeface="Wingdings" pitchFamily="2" charset="2"/>
              <a:buChar char="§"/>
            </a:pPr>
            <a:r>
              <a:rPr lang="en-US" dirty="0" smtClean="0"/>
              <a:t>The leader of the building a house project delegates much of the responsibilities. </a:t>
            </a:r>
            <a:endParaRPr lang="en-US" dirty="0"/>
          </a:p>
        </p:txBody>
      </p:sp>
    </p:spTree>
    <p:extLst>
      <p:ext uri="{BB962C8B-B14F-4D97-AF65-F5344CB8AC3E}">
        <p14:creationId xmlns:p14="http://schemas.microsoft.com/office/powerpoint/2010/main" val="1019375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Model of Team Development</a:t>
            </a:r>
          </a:p>
        </p:txBody>
      </p:sp>
      <p:sp>
        <p:nvSpPr>
          <p:cNvPr id="3" name="Content Placeholder 2"/>
          <p:cNvSpPr>
            <a:spLocks noGrp="1"/>
          </p:cNvSpPr>
          <p:nvPr>
            <p:ph idx="1"/>
          </p:nvPr>
        </p:nvSpPr>
        <p:spPr/>
        <p:txBody>
          <a:bodyPr/>
          <a:lstStyle/>
          <a:p>
            <a:pPr>
              <a:buFont typeface="Wingdings" pitchFamily="2" charset="2"/>
              <a:buChar char="v"/>
            </a:pPr>
            <a:r>
              <a:rPr lang="en-US" sz="2800" dirty="0"/>
              <a:t>Adjourning</a:t>
            </a:r>
          </a:p>
          <a:p>
            <a:r>
              <a:rPr lang="en-US" dirty="0" smtClean="0"/>
              <a:t>This is the final stage of team development.</a:t>
            </a:r>
          </a:p>
          <a:p>
            <a:r>
              <a:rPr lang="en-US" dirty="0" smtClean="0"/>
              <a:t>Projects exist for a fixed period of time including the building a house project.</a:t>
            </a:r>
          </a:p>
          <a:p>
            <a:r>
              <a:rPr lang="en-US" dirty="0" smtClean="0"/>
              <a:t>All projects reach this stage eventually.</a:t>
            </a:r>
            <a:endParaRPr lang="en-US" dirty="0"/>
          </a:p>
        </p:txBody>
      </p:sp>
    </p:spTree>
    <p:extLst>
      <p:ext uri="{BB962C8B-B14F-4D97-AF65-F5344CB8AC3E}">
        <p14:creationId xmlns:p14="http://schemas.microsoft.com/office/powerpoint/2010/main" val="3412846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282" y="572022"/>
            <a:ext cx="8596668" cy="1320800"/>
          </a:xfrm>
        </p:spPr>
        <p:txBody>
          <a:bodyPr/>
          <a:lstStyle/>
          <a:p>
            <a:r>
              <a:rPr lang="en-US" dirty="0"/>
              <a:t>STAGES IN THE LIFE CYCLE OF PROJECT	</a:t>
            </a:r>
          </a:p>
        </p:txBody>
      </p:sp>
      <p:sp>
        <p:nvSpPr>
          <p:cNvPr id="3" name="Content Placeholder 2"/>
          <p:cNvSpPr>
            <a:spLocks noGrp="1"/>
          </p:cNvSpPr>
          <p:nvPr>
            <p:ph idx="1"/>
          </p:nvPr>
        </p:nvSpPr>
        <p:spPr/>
        <p:txBody>
          <a:bodyPr/>
          <a:lstStyle/>
          <a:p>
            <a:pPr marL="0" indent="0">
              <a:buNone/>
            </a:pPr>
            <a:r>
              <a:rPr lang="en-US" dirty="0" smtClean="0"/>
              <a:t>This project will have four cycles including;</a:t>
            </a:r>
          </a:p>
          <a:p>
            <a:pPr>
              <a:buFont typeface="Wingdings" pitchFamily="2" charset="2"/>
              <a:buChar char="§"/>
            </a:pPr>
            <a:r>
              <a:rPr lang="en-US" dirty="0" smtClean="0"/>
              <a:t>	The initiation phase</a:t>
            </a:r>
          </a:p>
          <a:p>
            <a:pPr>
              <a:buFont typeface="Wingdings" pitchFamily="2" charset="2"/>
              <a:buChar char="§"/>
            </a:pPr>
            <a:r>
              <a:rPr lang="en-US" dirty="0" smtClean="0"/>
              <a:t>	The planning phase</a:t>
            </a:r>
          </a:p>
          <a:p>
            <a:pPr>
              <a:buFont typeface="Wingdings" pitchFamily="2" charset="2"/>
              <a:buChar char="§"/>
            </a:pPr>
            <a:r>
              <a:rPr lang="en-US" dirty="0" smtClean="0"/>
              <a:t>	Implementation phase</a:t>
            </a:r>
          </a:p>
          <a:p>
            <a:pPr>
              <a:buFont typeface="Wingdings" pitchFamily="2" charset="2"/>
              <a:buChar char="§"/>
            </a:pPr>
            <a:r>
              <a:rPr lang="en-US" dirty="0" smtClean="0"/>
              <a:t>	The closing phase</a:t>
            </a:r>
          </a:p>
          <a:p>
            <a:endParaRPr lang="en-US" dirty="0"/>
          </a:p>
        </p:txBody>
      </p:sp>
    </p:spTree>
    <p:extLst>
      <p:ext uri="{BB962C8B-B14F-4D97-AF65-F5344CB8AC3E}">
        <p14:creationId xmlns:p14="http://schemas.microsoft.com/office/powerpoint/2010/main" val="4077907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STAGES IN THE LIFE CYCLE OF PROJECT</a:t>
            </a:r>
          </a:p>
        </p:txBody>
      </p:sp>
      <p:sp>
        <p:nvSpPr>
          <p:cNvPr id="3" name="Content Placeholder 2"/>
          <p:cNvSpPr>
            <a:spLocks noGrp="1"/>
          </p:cNvSpPr>
          <p:nvPr>
            <p:ph idx="1"/>
          </p:nvPr>
        </p:nvSpPr>
        <p:spPr/>
        <p:txBody>
          <a:bodyPr/>
          <a:lstStyle/>
          <a:p>
            <a:pPr>
              <a:buFont typeface="Wingdings" pitchFamily="2" charset="2"/>
              <a:buChar char="v"/>
            </a:pPr>
            <a:r>
              <a:rPr lang="en-US" dirty="0"/>
              <a:t>Initiation </a:t>
            </a:r>
            <a:r>
              <a:rPr lang="en-US" dirty="0" smtClean="0"/>
              <a:t>Phase</a:t>
            </a:r>
          </a:p>
          <a:p>
            <a:pPr>
              <a:buFont typeface="Wingdings" pitchFamily="2" charset="2"/>
              <a:buChar char="v"/>
            </a:pPr>
            <a:r>
              <a:rPr lang="en-US" dirty="0" smtClean="0"/>
              <a:t>The </a:t>
            </a:r>
            <a:r>
              <a:rPr lang="en-US" dirty="0"/>
              <a:t>planning phase</a:t>
            </a:r>
          </a:p>
          <a:p>
            <a:pPr>
              <a:buFont typeface="Wingdings" pitchFamily="2" charset="2"/>
              <a:buChar char="v"/>
            </a:pPr>
            <a:endParaRPr lang="en-US" dirty="0" smtClean="0"/>
          </a:p>
          <a:p>
            <a:pPr marL="0" indent="0">
              <a:buNone/>
            </a:pPr>
            <a:r>
              <a:rPr lang="en-US" dirty="0"/>
              <a:t>	</a:t>
            </a:r>
          </a:p>
          <a:p>
            <a:endParaRPr lang="en-US" dirty="0"/>
          </a:p>
        </p:txBody>
      </p:sp>
    </p:spTree>
    <p:extLst>
      <p:ext uri="{BB962C8B-B14F-4D97-AF65-F5344CB8AC3E}">
        <p14:creationId xmlns:p14="http://schemas.microsoft.com/office/powerpoint/2010/main" val="1712961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IN THE </a:t>
            </a:r>
            <a:r>
              <a:rPr lang="en-US" dirty="0"/>
              <a:t>LIFE CYCLE OF PROJECT</a:t>
            </a:r>
          </a:p>
        </p:txBody>
      </p:sp>
      <p:sp>
        <p:nvSpPr>
          <p:cNvPr id="3" name="Content Placeholder 2"/>
          <p:cNvSpPr>
            <a:spLocks noGrp="1"/>
          </p:cNvSpPr>
          <p:nvPr>
            <p:ph idx="1"/>
          </p:nvPr>
        </p:nvSpPr>
        <p:spPr/>
        <p:txBody>
          <a:bodyPr/>
          <a:lstStyle/>
          <a:p>
            <a:pPr>
              <a:buFont typeface="Wingdings" pitchFamily="2" charset="2"/>
              <a:buChar char="§"/>
            </a:pPr>
            <a:r>
              <a:rPr lang="en-US" dirty="0"/>
              <a:t>Implementation phase</a:t>
            </a:r>
          </a:p>
          <a:p>
            <a:pPr>
              <a:buFont typeface="Wingdings" pitchFamily="2" charset="2"/>
              <a:buChar char="§"/>
            </a:pPr>
            <a:r>
              <a:rPr lang="en-US" dirty="0" smtClean="0"/>
              <a:t>The </a:t>
            </a:r>
            <a:r>
              <a:rPr lang="en-US" dirty="0"/>
              <a:t>closing phase</a:t>
            </a:r>
          </a:p>
          <a:p>
            <a:endParaRPr lang="en-US" dirty="0"/>
          </a:p>
        </p:txBody>
      </p:sp>
    </p:spTree>
    <p:extLst>
      <p:ext uri="{BB962C8B-B14F-4D97-AF65-F5344CB8AC3E}">
        <p14:creationId xmlns:p14="http://schemas.microsoft.com/office/powerpoint/2010/main" val="2383202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team leadership needed at each stage</a:t>
            </a:r>
          </a:p>
        </p:txBody>
      </p:sp>
      <p:sp>
        <p:nvSpPr>
          <p:cNvPr id="3" name="Content Placeholder 2"/>
          <p:cNvSpPr>
            <a:spLocks noGrp="1"/>
          </p:cNvSpPr>
          <p:nvPr>
            <p:ph idx="1"/>
          </p:nvPr>
        </p:nvSpPr>
        <p:spPr/>
        <p:txBody>
          <a:bodyPr/>
          <a:lstStyle/>
          <a:p>
            <a:r>
              <a:rPr lang="en-US" dirty="0" smtClean="0"/>
              <a:t>Visionary leadership</a:t>
            </a:r>
          </a:p>
          <a:p>
            <a:r>
              <a:rPr lang="en-US" dirty="0" smtClean="0"/>
              <a:t>Servant leadership</a:t>
            </a:r>
          </a:p>
          <a:p>
            <a:r>
              <a:rPr lang="en-US" dirty="0" smtClean="0"/>
              <a:t>Transformational leadership</a:t>
            </a:r>
          </a:p>
          <a:p>
            <a:r>
              <a:rPr lang="en-US" dirty="0" smtClean="0"/>
              <a:t>Transactional leadership</a:t>
            </a:r>
          </a:p>
          <a:p>
            <a:endParaRPr lang="en-US" dirty="0"/>
          </a:p>
        </p:txBody>
      </p:sp>
    </p:spTree>
    <p:extLst>
      <p:ext uri="{BB962C8B-B14F-4D97-AF65-F5344CB8AC3E}">
        <p14:creationId xmlns:p14="http://schemas.microsoft.com/office/powerpoint/2010/main" val="2481216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AND EXTERNAL ROLE OF PROJECT LEADER</a:t>
            </a:r>
          </a:p>
        </p:txBody>
      </p:sp>
      <p:sp>
        <p:nvSpPr>
          <p:cNvPr id="3" name="Content Placeholder 2"/>
          <p:cNvSpPr>
            <a:spLocks noGrp="1"/>
          </p:cNvSpPr>
          <p:nvPr>
            <p:ph idx="1"/>
          </p:nvPr>
        </p:nvSpPr>
        <p:spPr/>
        <p:txBody>
          <a:bodyPr/>
          <a:lstStyle/>
          <a:p>
            <a:r>
              <a:rPr lang="en-US" dirty="0"/>
              <a:t>Internal and external management are two different sides of a single coin. </a:t>
            </a:r>
          </a:p>
          <a:p>
            <a:endParaRPr lang="en-US" dirty="0"/>
          </a:p>
        </p:txBody>
      </p:sp>
    </p:spTree>
    <p:extLst>
      <p:ext uri="{BB962C8B-B14F-4D97-AF65-F5344CB8AC3E}">
        <p14:creationId xmlns:p14="http://schemas.microsoft.com/office/powerpoint/2010/main" val="298454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eferences</a:t>
            </a:r>
            <a:endParaRPr lang="en-US" dirty="0"/>
          </a:p>
        </p:txBody>
      </p:sp>
      <p:sp>
        <p:nvSpPr>
          <p:cNvPr id="3" name="Content Placeholder 2"/>
          <p:cNvSpPr>
            <a:spLocks noGrp="1"/>
          </p:cNvSpPr>
          <p:nvPr>
            <p:ph idx="1"/>
          </p:nvPr>
        </p:nvSpPr>
        <p:spPr/>
        <p:txBody>
          <a:bodyPr/>
          <a:lstStyle/>
          <a:p>
            <a:pPr>
              <a:buFont typeface="Wingdings" pitchFamily="2" charset="2"/>
              <a:buChar char="v"/>
            </a:pPr>
            <a:r>
              <a:rPr lang="en-US" dirty="0" err="1"/>
              <a:t>Fantetti</a:t>
            </a:r>
            <a:r>
              <a:rPr lang="en-US" dirty="0"/>
              <a:t>, M., </a:t>
            </a:r>
            <a:r>
              <a:rPr lang="en-US" dirty="0" err="1"/>
              <a:t>Brinckmann</a:t>
            </a:r>
            <a:r>
              <a:rPr lang="en-US" dirty="0"/>
              <a:t>, J., &amp; </a:t>
            </a:r>
            <a:r>
              <a:rPr lang="en-US" dirty="0" err="1"/>
              <a:t>Grichnik</a:t>
            </a:r>
            <a:r>
              <a:rPr lang="en-US" dirty="0"/>
              <a:t>, D. (2016). How Configurations of Novelty, Team Structure, and the Decision-Making Style influence Team Collaboration Quality</a:t>
            </a:r>
            <a:r>
              <a:rPr lang="en-US" dirty="0" smtClean="0"/>
              <a:t>.</a:t>
            </a:r>
          </a:p>
          <a:p>
            <a:pPr>
              <a:buFont typeface="Wingdings" pitchFamily="2" charset="2"/>
              <a:buChar char="v"/>
            </a:pPr>
            <a:r>
              <a:rPr lang="en-US" dirty="0" err="1"/>
              <a:t>Kerzner</a:t>
            </a:r>
            <a:r>
              <a:rPr lang="en-US" dirty="0"/>
              <a:t>, H., &amp; </a:t>
            </a:r>
            <a:r>
              <a:rPr lang="en-US" dirty="0" err="1"/>
              <a:t>Kerzner</a:t>
            </a:r>
            <a:r>
              <a:rPr lang="en-US" dirty="0"/>
              <a:t>, H. R. (2017). </a:t>
            </a:r>
            <a:r>
              <a:rPr lang="en-US" i="1" dirty="0"/>
              <a:t>Project management: a systems approach to planning, scheduling, and controlling</a:t>
            </a:r>
            <a:r>
              <a:rPr lang="en-US" dirty="0"/>
              <a:t>. John Wiley &amp; Sons</a:t>
            </a:r>
            <a:r>
              <a:rPr lang="en-US" dirty="0" smtClean="0"/>
              <a:t>.</a:t>
            </a:r>
          </a:p>
          <a:p>
            <a:pPr>
              <a:buFont typeface="Wingdings" pitchFamily="2" charset="2"/>
              <a:buChar char="v"/>
            </a:pPr>
            <a:r>
              <a:rPr lang="en-US" dirty="0"/>
              <a:t>Woodcock, M. (2017). The stages of team development. In </a:t>
            </a:r>
            <a:r>
              <a:rPr lang="en-US" i="1" dirty="0"/>
              <a:t>Team Development Manual</a:t>
            </a:r>
            <a:r>
              <a:rPr lang="en-US" dirty="0"/>
              <a:t> (pp. 29-36). </a:t>
            </a:r>
            <a:r>
              <a:rPr lang="en-US" dirty="0" err="1"/>
              <a:t>Routledge</a:t>
            </a:r>
            <a:r>
              <a:rPr lang="en-US" dirty="0" smtClean="0"/>
              <a:t>.</a:t>
            </a:r>
            <a:endParaRPr lang="en-US" dirty="0"/>
          </a:p>
          <a:p>
            <a:endParaRPr lang="en-US" dirty="0"/>
          </a:p>
        </p:txBody>
      </p:sp>
    </p:spTree>
    <p:extLst>
      <p:ext uri="{BB962C8B-B14F-4D97-AF65-F5344CB8AC3E}">
        <p14:creationId xmlns:p14="http://schemas.microsoft.com/office/powerpoint/2010/main" val="185771253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242</TotalTime>
  <Words>425</Words>
  <Application>Microsoft Office PowerPoint</Application>
  <PresentationFormat>Custom</PresentationFormat>
  <Paragraphs>93</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BUILDING</vt:lpstr>
      <vt:lpstr>The Fundamental of Team Structure </vt:lpstr>
      <vt:lpstr>The Fundamental of Team Structure  </vt:lpstr>
      <vt:lpstr>Stage Model of Team Development</vt:lpstr>
      <vt:lpstr>Stage Model of Team Development</vt:lpstr>
      <vt:lpstr>Stage Model of Team Development</vt:lpstr>
      <vt:lpstr>Stage Model of Team Development</vt:lpstr>
      <vt:lpstr>Stage Model of Team Development</vt:lpstr>
      <vt:lpstr>STAGES IN THE LIFE CYCLE OF PROJECT </vt:lpstr>
      <vt:lpstr>STAGES IN THE LIFE CYCLE OF PROJECT</vt:lpstr>
      <vt:lpstr>STAGES IN THE LIFE CYCLE OF PROJECT</vt:lpstr>
      <vt:lpstr>The team leadership needed at each stage</vt:lpstr>
      <vt:lpstr>INTERNAL AND EXTERNAL ROLE OF PROJECT LEADER</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SKINS</dc:title>
  <dc:creator>USER</dc:creator>
  <cp:lastModifiedBy>d</cp:lastModifiedBy>
  <cp:revision>27</cp:revision>
  <dcterms:created xsi:type="dcterms:W3CDTF">2018-03-28T20:27:50Z</dcterms:created>
  <dcterms:modified xsi:type="dcterms:W3CDTF">2018-04-10T21:44:38Z</dcterms:modified>
</cp:coreProperties>
</file>